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81" r:id="rId4"/>
    <p:sldId id="283" r:id="rId5"/>
    <p:sldId id="284" r:id="rId6"/>
    <p:sldId id="285" r:id="rId7"/>
    <p:sldId id="286" r:id="rId8"/>
    <p:sldId id="280" r:id="rId9"/>
    <p:sldId id="282" r:id="rId10"/>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stamoinen Mikko" initials="SM" lastIdx="1" clrIdx="0">
    <p:extLst>
      <p:ext uri="{19B8F6BF-5375-455C-9EA6-DF929625EA0E}">
        <p15:presenceInfo xmlns:p15="http://schemas.microsoft.com/office/powerpoint/2012/main" userId="S-1-5-21-2522728033-2517632006-1666755422-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05A1E"/>
    <a:srgbClr val="D87244"/>
    <a:srgbClr val="C94D2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9" d="100"/>
          <a:sy n="129" d="100"/>
        </p:scale>
        <p:origin x="33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5T14:14:48.735"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074D45DB-54D3-45B3-9D31-03E4C6C7975B}" type="slidenum">
              <a:rPr lang="de-DE"/>
              <a:pPr>
                <a:defRPr/>
              </a:pPr>
              <a:t>‹#›</a:t>
            </a:fld>
            <a:endParaRPr lang="de-DE"/>
          </a:p>
        </p:txBody>
      </p:sp>
    </p:spTree>
    <p:extLst>
      <p:ext uri="{BB962C8B-B14F-4D97-AF65-F5344CB8AC3E}">
        <p14:creationId xmlns:p14="http://schemas.microsoft.com/office/powerpoint/2010/main" val="353964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B7502394-4CFC-4728-8C70-786F195FAB6A}" type="slidenum">
              <a:rPr lang="de-DE" smtClean="0">
                <a:latin typeface="Arial" charset="0"/>
                <a:cs typeface="Arial" charset="0"/>
              </a:rPr>
              <a:pPr/>
              <a:t>1</a:t>
            </a:fld>
            <a:endParaRPr lang="de-DE" smtClean="0">
              <a:latin typeface="Arial" charset="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sv-SE" smtClean="0">
              <a:latin typeface="Arial" charset="0"/>
            </a:endParaRPr>
          </a:p>
        </p:txBody>
      </p:sp>
    </p:spTree>
    <p:extLst>
      <p:ext uri="{BB962C8B-B14F-4D97-AF65-F5344CB8AC3E}">
        <p14:creationId xmlns:p14="http://schemas.microsoft.com/office/powerpoint/2010/main" val="225070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A844FF5-F5FA-4D31-A2AB-7B8E1E0A219A}"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274641D-F83A-4AAC-9BF9-5E677AE190B5}"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E0C15-DDF6-49FC-8EBA-86D1F1E707AF}"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608DBDE-EE69-4D5A-89F0-A6D1567C86AA}"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5924E7C-FBA2-470E-B2F5-08E032AEB9CC}"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8EB34F0-C65C-449A-8B88-FE647D0F23B0}"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ACB1A1B-3262-4F64-BDAC-CFCA3F9DD3B1}"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34E74E6-A1BB-4D7F-8AD5-4EC421A2E6DD}"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9" descr="CTIF_Logo_Fußzeile"/>
          <p:cNvPicPr>
            <a:picLocks noChangeAspect="1" noChangeArrowheads="1"/>
          </p:cNvPicPr>
          <p:nvPr userDrawn="1"/>
        </p:nvPicPr>
        <p:blipFill>
          <a:blip r:embed="rId2" cstate="screen">
            <a:extLst/>
          </a:blip>
          <a:srcRect/>
          <a:stretch>
            <a:fillRect/>
          </a:stretch>
        </p:blipFill>
        <p:spPr bwMode="auto">
          <a:xfrm>
            <a:off x="0" y="5637213"/>
            <a:ext cx="9144000" cy="1220787"/>
          </a:xfrm>
          <a:prstGeom prst="rect">
            <a:avLst/>
          </a:prstGeom>
          <a:noFill/>
          <a:effectLst>
            <a:softEdge rad="12700"/>
          </a:effectLs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C967E57-4D42-4F6C-9F79-F018D5A2D788}"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AF65D49-549F-40B1-A6DB-536FD3EBD4C4}"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F179F830-BED1-4E6C-AEA6-7149B78E2E1C}"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60" r:id="rId7"/>
    <p:sldLayoutId id="2147483653" r:id="rId8"/>
    <p:sldLayoutId id="2147483652" r:id="rId9"/>
    <p:sldLayoutId id="2147483651" r:id="rId10"/>
    <p:sldLayoutId id="214748365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fBXS21uh6lc"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__DpDTDyc4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Saastamoinen@ekpelastuslaitos.fi"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feld 1"/>
          <p:cNvSpPr txBox="1">
            <a:spLocks noChangeArrowheads="1"/>
          </p:cNvSpPr>
          <p:nvPr/>
        </p:nvSpPr>
        <p:spPr bwMode="auto">
          <a:xfrm>
            <a:off x="899592" y="1052736"/>
            <a:ext cx="7416824" cy="1938992"/>
          </a:xfrm>
          <a:prstGeom prst="rect">
            <a:avLst/>
          </a:prstGeom>
          <a:noFill/>
          <a:ln w="9525">
            <a:noFill/>
            <a:miter lim="800000"/>
            <a:headEnd/>
            <a:tailEnd/>
          </a:ln>
        </p:spPr>
        <p:txBody>
          <a:bodyPr wrap="square">
            <a:spAutoFit/>
          </a:bodyPr>
          <a:lstStyle/>
          <a:p>
            <a:pPr algn="ctr"/>
            <a:r>
              <a:rPr lang="de-DE" sz="6000" dirty="0" err="1" smtClean="0">
                <a:latin typeface="Arial Black" panose="020B0A04020102020204" pitchFamily="34" charset="0"/>
              </a:rPr>
              <a:t>Extrication</a:t>
            </a:r>
            <a:r>
              <a:rPr lang="de-DE" sz="6000" dirty="0" smtClean="0">
                <a:latin typeface="Arial Black" panose="020B0A04020102020204" pitchFamily="34" charset="0"/>
              </a:rPr>
              <a:t>&amp; </a:t>
            </a:r>
            <a:r>
              <a:rPr lang="de-DE" sz="6000" dirty="0" err="1" smtClean="0">
                <a:latin typeface="Arial Black" panose="020B0A04020102020204" pitchFamily="34" charset="0"/>
              </a:rPr>
              <a:t>new</a:t>
            </a:r>
            <a:r>
              <a:rPr lang="de-DE" sz="6000" dirty="0" smtClean="0">
                <a:latin typeface="Arial Black" panose="020B0A04020102020204" pitchFamily="34" charset="0"/>
              </a:rPr>
              <a:t> </a:t>
            </a:r>
            <a:r>
              <a:rPr lang="de-DE" sz="6000" dirty="0" err="1" smtClean="0">
                <a:latin typeface="Arial Black" panose="020B0A04020102020204" pitchFamily="34" charset="0"/>
              </a:rPr>
              <a:t>technology</a:t>
            </a:r>
            <a:endParaRPr lang="de-DE" sz="6000" dirty="0">
              <a:latin typeface="Arial Black" panose="020B0A04020102020204" pitchFamily="34" charset="0"/>
            </a:endParaRPr>
          </a:p>
        </p:txBody>
      </p:sp>
      <p:sp>
        <p:nvSpPr>
          <p:cNvPr id="2" name="Tekstiruutu 1"/>
          <p:cNvSpPr txBox="1"/>
          <p:nvPr/>
        </p:nvSpPr>
        <p:spPr>
          <a:xfrm>
            <a:off x="2123728" y="2636912"/>
            <a:ext cx="4968552" cy="1200329"/>
          </a:xfrm>
          <a:prstGeom prst="rect">
            <a:avLst/>
          </a:prstGeom>
          <a:noFill/>
        </p:spPr>
        <p:txBody>
          <a:bodyPr wrap="square" rtlCol="0">
            <a:spAutoFit/>
          </a:bodyPr>
          <a:lstStyle/>
          <a:p>
            <a:pPr algn="ctr"/>
            <a:endParaRPr lang="fi-FI" dirty="0" smtClean="0"/>
          </a:p>
          <a:p>
            <a:pPr algn="ctr"/>
            <a:r>
              <a:rPr lang="fi-FI" dirty="0" smtClean="0"/>
              <a:t>Mikko Saastamoinen</a:t>
            </a:r>
          </a:p>
          <a:p>
            <a:pPr algn="ctr"/>
            <a:r>
              <a:rPr lang="fi-FI" dirty="0" smtClean="0"/>
              <a:t>Vuoromestari</a:t>
            </a:r>
          </a:p>
          <a:p>
            <a:pPr algn="ctr"/>
            <a:r>
              <a:rPr lang="fi-FI" dirty="0" smtClean="0"/>
              <a:t>Etelä-karjalan pelastuslaitos</a:t>
            </a:r>
            <a:endParaRPr lang="fi-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ChangeArrowheads="1"/>
          </p:cNvSpPr>
          <p:nvPr/>
        </p:nvSpPr>
        <p:spPr bwMode="auto">
          <a:xfrm>
            <a:off x="457200" y="1630363"/>
            <a:ext cx="8218488" cy="3311525"/>
          </a:xfrm>
          <a:prstGeom prst="rect">
            <a:avLst/>
          </a:prstGeom>
          <a:noFill/>
          <a:ln w="9525">
            <a:noFill/>
            <a:miter lim="800000"/>
            <a:headEnd/>
            <a:tailEnd/>
          </a:ln>
        </p:spPr>
        <p:txBody>
          <a:bodyPr lIns="90000" tIns="46800" rIns="90000" bIns="46800"/>
          <a:lstStyle/>
          <a:p>
            <a:pPr marL="342900" indent="-342900">
              <a:spcBef>
                <a:spcPct val="20000"/>
              </a:spcBef>
            </a:pPr>
            <a:r>
              <a:rPr lang="fi-FI" sz="2500" b="1" dirty="0" smtClean="0"/>
              <a:t>-”</a:t>
            </a:r>
            <a:r>
              <a:rPr lang="fi-FI" sz="2500" b="1" dirty="0" err="1" smtClean="0"/>
              <a:t>Extrication</a:t>
            </a:r>
            <a:r>
              <a:rPr lang="fi-FI" sz="2500" b="1" dirty="0" smtClean="0"/>
              <a:t> &amp; </a:t>
            </a:r>
            <a:r>
              <a:rPr lang="fi-FI" sz="2500" b="1" dirty="0" err="1" smtClean="0"/>
              <a:t>new</a:t>
            </a:r>
            <a:r>
              <a:rPr lang="fi-FI" sz="2500" b="1" dirty="0" smtClean="0"/>
              <a:t> </a:t>
            </a:r>
            <a:r>
              <a:rPr lang="fi-FI" sz="2500" b="1" dirty="0" err="1" smtClean="0"/>
              <a:t>technology</a:t>
            </a:r>
            <a:r>
              <a:rPr lang="fi-FI" sz="2500" b="1" dirty="0" smtClean="0"/>
              <a:t>” komissio perustettiin vastaamaan uuden ajoneuvoteknologian haasteisiin</a:t>
            </a:r>
          </a:p>
          <a:p>
            <a:pPr marL="342900" indent="-342900">
              <a:spcBef>
                <a:spcPct val="20000"/>
              </a:spcBef>
            </a:pPr>
            <a:r>
              <a:rPr lang="fi-FI" sz="2500" b="1" dirty="0" smtClean="0"/>
              <a:t>-Uusien hybridi, täyssähkö ja kaasuautojen yleistyessä ovat vanhat menetelmät tieliikenneonnettomuuksissa ja autopaloissa muuttuneet kyseenalaisiksi ja osin jopa vaarallisiksi</a:t>
            </a:r>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fi-FI" sz="2500" b="1" dirty="0"/>
          </a:p>
          <a:p>
            <a:pPr marL="342900" indent="-342900">
              <a:spcBef>
                <a:spcPct val="20000"/>
              </a:spcBef>
            </a:pPr>
            <a:endParaRPr lang="fi-FI" sz="2500" b="1" dirty="0" smtClean="0"/>
          </a:p>
          <a:p>
            <a:pPr marL="342900" indent="-342900">
              <a:spcBef>
                <a:spcPct val="20000"/>
              </a:spcBef>
            </a:pPr>
            <a:endParaRPr lang="de-DE" sz="2500" b="1" dirty="0"/>
          </a:p>
        </p:txBody>
      </p:sp>
      <p:sp>
        <p:nvSpPr>
          <p:cNvPr id="17410" name="Rectangle 6"/>
          <p:cNvSpPr>
            <a:spLocks noChangeArrowheads="1"/>
          </p:cNvSpPr>
          <p:nvPr/>
        </p:nvSpPr>
        <p:spPr bwMode="auto">
          <a:xfrm>
            <a:off x="0" y="188913"/>
            <a:ext cx="9144000" cy="1008062"/>
          </a:xfrm>
          <a:prstGeom prst="rect">
            <a:avLst/>
          </a:prstGeom>
          <a:solidFill>
            <a:srgbClr val="E05A1E"/>
          </a:solidFill>
          <a:ln w="9525">
            <a:noFill/>
            <a:miter lim="800000"/>
            <a:headEnd/>
            <a:tailEnd/>
          </a:ln>
        </p:spPr>
        <p:txBody>
          <a:bodyPr lIns="90000" tIns="46800" rIns="90000" bIns="46800" anchor="ctr"/>
          <a:lstStyle/>
          <a:p>
            <a:r>
              <a:rPr lang="de-DE" sz="3200" b="1" dirty="0" err="1" smtClean="0">
                <a:solidFill>
                  <a:schemeClr val="bg1"/>
                </a:solidFill>
              </a:rPr>
              <a:t>Mitä</a:t>
            </a:r>
            <a:r>
              <a:rPr lang="de-DE" sz="3200" b="1" dirty="0" smtClean="0">
                <a:solidFill>
                  <a:schemeClr val="bg1"/>
                </a:solidFill>
              </a:rPr>
              <a:t> </a:t>
            </a:r>
            <a:r>
              <a:rPr lang="de-DE" sz="3200" b="1" dirty="0" err="1" smtClean="0">
                <a:solidFill>
                  <a:schemeClr val="bg1"/>
                </a:solidFill>
              </a:rPr>
              <a:t>komissio</a:t>
            </a:r>
            <a:r>
              <a:rPr lang="de-DE" sz="3200" b="1" dirty="0" smtClean="0">
                <a:solidFill>
                  <a:schemeClr val="bg1"/>
                </a:solidFill>
              </a:rPr>
              <a:t> </a:t>
            </a:r>
            <a:r>
              <a:rPr lang="de-DE" sz="3200" b="1" dirty="0" err="1" smtClean="0">
                <a:solidFill>
                  <a:schemeClr val="bg1"/>
                </a:solidFill>
              </a:rPr>
              <a:t>tekee</a:t>
            </a:r>
            <a:r>
              <a:rPr lang="de-DE" sz="3200" b="1" dirty="0" smtClean="0">
                <a:solidFill>
                  <a:schemeClr val="bg1"/>
                </a:solidFill>
              </a:rPr>
              <a:t> ja </a:t>
            </a:r>
            <a:r>
              <a:rPr lang="de-DE" sz="3200" b="1" dirty="0" err="1" smtClean="0">
                <a:solidFill>
                  <a:schemeClr val="bg1"/>
                </a:solidFill>
              </a:rPr>
              <a:t>miksi</a:t>
            </a:r>
            <a:r>
              <a:rPr lang="de-DE" sz="3200" b="1" dirty="0" smtClean="0">
                <a:solidFill>
                  <a:schemeClr val="bg1"/>
                </a:solidFill>
              </a:rPr>
              <a:t> se on </a:t>
            </a:r>
            <a:r>
              <a:rPr lang="de-DE" sz="3200" b="1" dirty="0" err="1" smtClean="0">
                <a:solidFill>
                  <a:schemeClr val="bg1"/>
                </a:solidFill>
              </a:rPr>
              <a:t>perustettu</a:t>
            </a:r>
            <a:endParaRPr lang="de-DE" sz="32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Automaailman kehityskaari</a:t>
            </a:r>
            <a:endParaRPr lang="fi-FI" dirty="0"/>
          </a:p>
        </p:txBody>
      </p:sp>
      <p:pic>
        <p:nvPicPr>
          <p:cNvPr id="6" name="Sisällön paikkamerkk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3141"/>
            <a:ext cx="5111750" cy="3832931"/>
          </a:xfrm>
        </p:spPr>
      </p:pic>
      <p:sp>
        <p:nvSpPr>
          <p:cNvPr id="8" name="Tekstin paikkamerkki 7"/>
          <p:cNvSpPr>
            <a:spLocks noGrp="1"/>
          </p:cNvSpPr>
          <p:nvPr>
            <p:ph type="body" sz="half" idx="2"/>
          </p:nvPr>
        </p:nvSpPr>
        <p:spPr/>
        <p:txBody>
          <a:bodyPr/>
          <a:lstStyle/>
          <a:p>
            <a:r>
              <a:rPr lang="fi-FI" dirty="0" smtClean="0"/>
              <a:t>-Autoteknologia kehittyy erittäin nopeaa tahtia. </a:t>
            </a:r>
          </a:p>
          <a:p>
            <a:r>
              <a:rPr lang="fi-FI" dirty="0" smtClean="0"/>
              <a:t>-Se mitä ollaan opittu esim. 5 vuotta sitten, saattaa tällä hetkellä olla vanhaa tietoa joiltain osin.</a:t>
            </a:r>
          </a:p>
          <a:p>
            <a:r>
              <a:rPr lang="fi-FI" dirty="0" smtClean="0"/>
              <a:t>-Menetelmiä on kehitetty</a:t>
            </a:r>
          </a:p>
          <a:p>
            <a:r>
              <a:rPr lang="fi-FI" dirty="0" smtClean="0"/>
              <a:t>-</a:t>
            </a:r>
            <a:r>
              <a:rPr lang="fi-FI" dirty="0"/>
              <a:t>K</a:t>
            </a:r>
            <a:r>
              <a:rPr lang="fi-FI" dirty="0" smtClean="0"/>
              <a:t>oulutustapahtumia järjestetään Euroopassa</a:t>
            </a:r>
          </a:p>
          <a:p>
            <a:r>
              <a:rPr lang="fi-FI" dirty="0" smtClean="0"/>
              <a:t>-Työkalut kehittyvät ja muuttuvat</a:t>
            </a:r>
          </a:p>
          <a:p>
            <a:r>
              <a:rPr lang="fi-FI" dirty="0" smtClean="0"/>
              <a:t>-Täydennyskoulutusta tarvitaan kaikkialla maailmassa ja tarvitaan yhteneväisiä toimintamalleja ja yhteneväisiä ”manuaaleja” hybrideille, täyssähkö ja kaasuautoille</a:t>
            </a:r>
            <a:endParaRPr lang="fi-FI" dirty="0"/>
          </a:p>
        </p:txBody>
      </p:sp>
    </p:spTree>
    <p:extLst>
      <p:ext uri="{BB962C8B-B14F-4D97-AF65-F5344CB8AC3E}">
        <p14:creationId xmlns:p14="http://schemas.microsoft.com/office/powerpoint/2010/main" val="364497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Manuaalin luominen</a:t>
            </a:r>
            <a:endParaRPr lang="fi-FI" dirty="0"/>
          </a:p>
        </p:txBody>
      </p:sp>
      <p:pic>
        <p:nvPicPr>
          <p:cNvPr id="5" name="Sisällön paikkamerkki 4"/>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9870" b="81779" l="9927" r="89992">
                        <a14:foregroundMark x1="23434" y1="77115" x2="76973" y2="75380"/>
                        <a14:foregroundMark x1="77055" y1="74946" x2="84378" y2="23210"/>
                        <a14:foregroundMark x1="84378" y1="22017" x2="11635" y2="10521"/>
                        <a14:foregroundMark x1="11066" y1="11388" x2="11961" y2="75705"/>
                      </a14:backgroundRemoval>
                    </a14:imgEffect>
                  </a14:imgLayer>
                </a14:imgProps>
              </a:ext>
              <a:ext uri="{28A0092B-C50C-407E-A947-70E740481C1C}">
                <a14:useLocalDpi xmlns:a14="http://schemas.microsoft.com/office/drawing/2010/main" val="0"/>
              </a:ext>
            </a:extLst>
          </a:blip>
          <a:stretch>
            <a:fillRect/>
          </a:stretch>
        </p:blipFill>
        <p:spPr>
          <a:xfrm>
            <a:off x="3575050" y="1282700"/>
            <a:ext cx="5111750" cy="3833812"/>
          </a:xfrm>
          <a:solidFill>
            <a:schemeClr val="tx1"/>
          </a:solidFill>
          <a:ln w="15875" cmpd="sng">
            <a:solidFill>
              <a:schemeClr val="tx1">
                <a:alpha val="99000"/>
              </a:schemeClr>
            </a:solidFill>
          </a:ln>
        </p:spPr>
      </p:pic>
      <p:sp>
        <p:nvSpPr>
          <p:cNvPr id="4" name="Tekstin paikkamerkki 3"/>
          <p:cNvSpPr>
            <a:spLocks noGrp="1"/>
          </p:cNvSpPr>
          <p:nvPr>
            <p:ph type="body" sz="half" idx="2"/>
          </p:nvPr>
        </p:nvSpPr>
        <p:spPr/>
        <p:txBody>
          <a:bodyPr/>
          <a:lstStyle/>
          <a:p>
            <a:r>
              <a:rPr lang="fi-FI" dirty="0" smtClean="0"/>
              <a:t>-Työryhmän keskeisin tavoite on luoda manuaali </a:t>
            </a:r>
            <a:r>
              <a:rPr lang="fi-FI" smtClean="0"/>
              <a:t>auton tiedoista. </a:t>
            </a:r>
            <a:r>
              <a:rPr lang="fi-FI" dirty="0" smtClean="0"/>
              <a:t>Se olisi samanlainen jokaiselle </a:t>
            </a:r>
            <a:r>
              <a:rPr lang="fi-FI" dirty="0" err="1" smtClean="0"/>
              <a:t>autonvalmistalle</a:t>
            </a:r>
            <a:r>
              <a:rPr lang="fi-FI" dirty="0" smtClean="0"/>
              <a:t>, jossa olisi samalla fontilla aina samat tiedot samassa paikassa</a:t>
            </a:r>
          </a:p>
          <a:p>
            <a:r>
              <a:rPr lang="fi-FI" dirty="0" smtClean="0"/>
              <a:t>-</a:t>
            </a:r>
            <a:r>
              <a:rPr lang="fi-FI" dirty="0" err="1" smtClean="0"/>
              <a:t>rescue</a:t>
            </a:r>
            <a:r>
              <a:rPr lang="fi-FI" dirty="0" smtClean="0"/>
              <a:t> </a:t>
            </a:r>
            <a:r>
              <a:rPr lang="fi-FI" dirty="0" err="1" smtClean="0"/>
              <a:t>sheet</a:t>
            </a:r>
            <a:r>
              <a:rPr lang="fi-FI" dirty="0" smtClean="0"/>
              <a:t>, mutta kattavampi ja ”palomiesystävällisempi”</a:t>
            </a:r>
          </a:p>
          <a:p>
            <a:r>
              <a:rPr lang="fi-FI" dirty="0" smtClean="0"/>
              <a:t>-kentällä on olemassa jo kuvassa näkyvä CRS, mutta sen käyttöön ei kaikilla ole rahaa, mutta jokainen palokunta maailmassa saattaa kohdata ajoneuvon, jota se ei osaa käsitellä. Tästä syystä komissio keskustelee autonvalmistajien kanssa ja kertoo ongelmat joita kohtaamme </a:t>
            </a:r>
            <a:endParaRPr lang="fi-FI" dirty="0"/>
          </a:p>
        </p:txBody>
      </p:sp>
    </p:spTree>
    <p:extLst>
      <p:ext uri="{BB962C8B-B14F-4D97-AF65-F5344CB8AC3E}">
        <p14:creationId xmlns:p14="http://schemas.microsoft.com/office/powerpoint/2010/main" val="149039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Koulutusmateriaalin luominen</a:t>
            </a:r>
            <a:endParaRPr lang="fi-FI" dirty="0"/>
          </a:p>
        </p:txBody>
      </p:sp>
      <p:pic>
        <p:nvPicPr>
          <p:cNvPr id="5" name="Sisällön paikkamerkk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90589"/>
            <a:ext cx="5111750" cy="3818035"/>
          </a:xfrm>
        </p:spPr>
      </p:pic>
      <p:sp>
        <p:nvSpPr>
          <p:cNvPr id="4" name="Tekstin paikkamerkki 3"/>
          <p:cNvSpPr>
            <a:spLocks noGrp="1"/>
          </p:cNvSpPr>
          <p:nvPr>
            <p:ph type="body" sz="half" idx="2"/>
          </p:nvPr>
        </p:nvSpPr>
        <p:spPr/>
        <p:txBody>
          <a:bodyPr/>
          <a:lstStyle/>
          <a:p>
            <a:r>
              <a:rPr lang="fi-FI" dirty="0" smtClean="0"/>
              <a:t>Yksi tavoite on luoda yhteneväisiä toimintamalleja ja harjoitusmateriaalia palokunnille. Tämä asia on tulossa mahdollisesti allekirjoittaneelle ja olen aloittanut toiminnan asian edistämiseksi.</a:t>
            </a:r>
            <a:endParaRPr lang="fi-FI" dirty="0"/>
          </a:p>
        </p:txBody>
      </p:sp>
    </p:spTree>
    <p:extLst>
      <p:ext uri="{BB962C8B-B14F-4D97-AF65-F5344CB8AC3E}">
        <p14:creationId xmlns:p14="http://schemas.microsoft.com/office/powerpoint/2010/main" val="410390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Kaasuautot ja niiden kanssa toimiminen</a:t>
            </a:r>
            <a:endParaRPr lang="fi-FI" dirty="0"/>
          </a:p>
        </p:txBody>
      </p:sp>
      <p:sp>
        <p:nvSpPr>
          <p:cNvPr id="3" name="Sisällön paikkamerkki 2"/>
          <p:cNvSpPr>
            <a:spLocks noGrp="1"/>
          </p:cNvSpPr>
          <p:nvPr>
            <p:ph idx="1"/>
          </p:nvPr>
        </p:nvSpPr>
        <p:spPr/>
        <p:txBody>
          <a:bodyPr/>
          <a:lstStyle/>
          <a:p>
            <a:r>
              <a:rPr lang="fi-FI" dirty="0">
                <a:hlinkClick r:id="rId2"/>
              </a:rPr>
              <a:t>https://</a:t>
            </a:r>
            <a:r>
              <a:rPr lang="fi-FI" dirty="0" smtClean="0">
                <a:hlinkClick r:id="rId2"/>
              </a:rPr>
              <a:t>www.youtube.com/watch?v=fBXS21uh6lc</a:t>
            </a:r>
            <a:endParaRPr lang="fi-FI" dirty="0" smtClean="0"/>
          </a:p>
          <a:p>
            <a:endParaRPr lang="fi-FI" dirty="0"/>
          </a:p>
        </p:txBody>
      </p:sp>
      <p:sp>
        <p:nvSpPr>
          <p:cNvPr id="4" name="Tekstin paikkamerkki 3"/>
          <p:cNvSpPr>
            <a:spLocks noGrp="1"/>
          </p:cNvSpPr>
          <p:nvPr>
            <p:ph type="body" sz="half" idx="2"/>
          </p:nvPr>
        </p:nvSpPr>
        <p:spPr/>
        <p:txBody>
          <a:bodyPr/>
          <a:lstStyle/>
          <a:p>
            <a:r>
              <a:rPr lang="fi-FI" dirty="0" smtClean="0"/>
              <a:t>Kaasuautoja on räjähdellyt </a:t>
            </a:r>
            <a:r>
              <a:rPr lang="fi-FI" dirty="0" err="1" smtClean="0"/>
              <a:t>keski-euroopassa</a:t>
            </a:r>
            <a:r>
              <a:rPr lang="fi-FI" dirty="0" smtClean="0"/>
              <a:t> ja näistä pyritään saamaan tietoa ja koulutusmateriaalia</a:t>
            </a:r>
            <a:endParaRPr lang="fi-FI" dirty="0"/>
          </a:p>
        </p:txBody>
      </p:sp>
    </p:spTree>
    <p:extLst>
      <p:ext uri="{BB962C8B-B14F-4D97-AF65-F5344CB8AC3E}">
        <p14:creationId xmlns:p14="http://schemas.microsoft.com/office/powerpoint/2010/main" val="4236964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Hybridijärjestelmät</a:t>
            </a:r>
            <a:endParaRPr lang="fi-FI" dirty="0"/>
          </a:p>
        </p:txBody>
      </p:sp>
      <p:sp>
        <p:nvSpPr>
          <p:cNvPr id="3" name="Sisällön paikkamerkki 2"/>
          <p:cNvSpPr>
            <a:spLocks noGrp="1"/>
          </p:cNvSpPr>
          <p:nvPr>
            <p:ph idx="1"/>
          </p:nvPr>
        </p:nvSpPr>
        <p:spPr/>
        <p:txBody>
          <a:bodyPr/>
          <a:lstStyle/>
          <a:p>
            <a:r>
              <a:rPr lang="fi-FI" dirty="0">
                <a:hlinkClick r:id="rId2"/>
              </a:rPr>
              <a:t>https://www.youtube.com/watch?v=__</a:t>
            </a:r>
            <a:r>
              <a:rPr lang="fi-FI" dirty="0" smtClean="0">
                <a:hlinkClick r:id="rId2"/>
              </a:rPr>
              <a:t>DpDTDyc4g</a:t>
            </a:r>
            <a:endParaRPr lang="fi-FI" dirty="0" smtClean="0"/>
          </a:p>
          <a:p>
            <a:endParaRPr lang="fi-FI" dirty="0"/>
          </a:p>
        </p:txBody>
      </p:sp>
      <p:sp>
        <p:nvSpPr>
          <p:cNvPr id="4" name="Tekstin paikkamerkki 3"/>
          <p:cNvSpPr>
            <a:spLocks noGrp="1"/>
          </p:cNvSpPr>
          <p:nvPr>
            <p:ph type="body" sz="half" idx="2"/>
          </p:nvPr>
        </p:nvSpPr>
        <p:spPr/>
        <p:txBody>
          <a:bodyPr/>
          <a:lstStyle/>
          <a:p>
            <a:r>
              <a:rPr lang="fi-FI" dirty="0" smtClean="0"/>
              <a:t>Hybridiautojen haasteita ei kunnolla tunneta. Nämä ajoneuvot menevät lujaa eteenpäin omassa kehityksessään</a:t>
            </a:r>
          </a:p>
          <a:p>
            <a:r>
              <a:rPr lang="fi-FI" dirty="0" smtClean="0"/>
              <a:t>Myös FIA on kiinnostunut tästä, mitä komissio käsittelee</a:t>
            </a:r>
            <a:endParaRPr lang="fi-FI" dirty="0"/>
          </a:p>
        </p:txBody>
      </p:sp>
    </p:spTree>
    <p:extLst>
      <p:ext uri="{BB962C8B-B14F-4D97-AF65-F5344CB8AC3E}">
        <p14:creationId xmlns:p14="http://schemas.microsoft.com/office/powerpoint/2010/main" val="171387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
          <p:cNvSpPr>
            <a:spLocks noChangeArrowheads="1"/>
          </p:cNvSpPr>
          <p:nvPr/>
        </p:nvSpPr>
        <p:spPr bwMode="auto">
          <a:xfrm>
            <a:off x="0" y="188913"/>
            <a:ext cx="9144000" cy="1079500"/>
          </a:xfrm>
          <a:prstGeom prst="rect">
            <a:avLst/>
          </a:prstGeom>
          <a:solidFill>
            <a:srgbClr val="E05A1E"/>
          </a:solidFill>
          <a:ln w="9525">
            <a:noFill/>
            <a:miter lim="800000"/>
            <a:headEnd/>
            <a:tailEnd/>
          </a:ln>
        </p:spPr>
        <p:txBody>
          <a:bodyPr lIns="90000" tIns="46800" rIns="90000" bIns="46800" anchor="ctr"/>
          <a:lstStyle/>
          <a:p>
            <a:pPr algn="ctr"/>
            <a:r>
              <a:rPr lang="de-DE" sz="4400" b="1" dirty="0" err="1" smtClean="0">
                <a:solidFill>
                  <a:schemeClr val="bg1"/>
                </a:solidFill>
              </a:rPr>
              <a:t>Kiitos</a:t>
            </a:r>
            <a:r>
              <a:rPr lang="de-DE" sz="4400" b="1" dirty="0" smtClean="0">
                <a:solidFill>
                  <a:schemeClr val="bg1"/>
                </a:solidFill>
              </a:rPr>
              <a:t>!</a:t>
            </a:r>
            <a:endParaRPr lang="de-DE" sz="4400" b="1" dirty="0">
              <a:solidFill>
                <a:schemeClr val="bg1"/>
              </a:solidFill>
            </a:endParaRPr>
          </a:p>
        </p:txBody>
      </p:sp>
      <p:pic>
        <p:nvPicPr>
          <p:cNvPr id="40964" name="Picture 9" descr="CTIF_Logo_Fußzeile"/>
          <p:cNvPicPr>
            <a:picLocks noChangeAspect="1" noChangeArrowheads="1"/>
          </p:cNvPicPr>
          <p:nvPr/>
        </p:nvPicPr>
        <p:blipFill>
          <a:blip r:embed="rId2"/>
          <a:srcRect/>
          <a:stretch>
            <a:fillRect/>
          </a:stretch>
        </p:blipFill>
        <p:spPr bwMode="auto">
          <a:xfrm>
            <a:off x="0" y="5637213"/>
            <a:ext cx="9144000" cy="1220787"/>
          </a:xfrm>
          <a:prstGeom prst="rect">
            <a:avLst/>
          </a:prstGeom>
          <a:noFill/>
          <a:ln w="9525">
            <a:noFill/>
            <a:miter lim="800000"/>
            <a:headEnd/>
            <a:tailEnd/>
          </a:ln>
        </p:spPr>
      </p:pic>
      <p:sp>
        <p:nvSpPr>
          <p:cNvPr id="4" name="Rectangle 5"/>
          <p:cNvSpPr>
            <a:spLocks noChangeArrowheads="1"/>
          </p:cNvSpPr>
          <p:nvPr/>
        </p:nvSpPr>
        <p:spPr bwMode="auto">
          <a:xfrm>
            <a:off x="457200" y="1630363"/>
            <a:ext cx="8218488" cy="3311525"/>
          </a:xfrm>
          <a:prstGeom prst="rect">
            <a:avLst/>
          </a:prstGeom>
          <a:noFill/>
          <a:ln w="9525">
            <a:noFill/>
            <a:miter lim="800000"/>
            <a:headEnd/>
            <a:tailEnd/>
          </a:ln>
        </p:spPr>
        <p:txBody>
          <a:bodyPr lIns="90000" tIns="46800" rIns="90000" bIns="46800"/>
          <a:lstStyle/>
          <a:p>
            <a:pPr marL="342900" indent="-342900">
              <a:spcBef>
                <a:spcPct val="20000"/>
              </a:spcBef>
            </a:pPr>
            <a:r>
              <a:rPr lang="de-DE" sz="2500" b="1" dirty="0" err="1" smtClean="0"/>
              <a:t>Kysymyksiä</a:t>
            </a:r>
            <a:r>
              <a:rPr lang="de-DE" sz="2500" b="1" dirty="0" smtClean="0"/>
              <a:t>?</a:t>
            </a:r>
          </a:p>
          <a:p>
            <a:pPr marL="342900" indent="-342900">
              <a:spcBef>
                <a:spcPct val="20000"/>
              </a:spcBef>
            </a:pPr>
            <a:endParaRPr lang="de-DE" sz="2500" b="1" dirty="0"/>
          </a:p>
          <a:p>
            <a:pPr marL="342900" indent="-342900">
              <a:spcBef>
                <a:spcPct val="20000"/>
              </a:spcBef>
            </a:pPr>
            <a:r>
              <a:rPr lang="de-DE" sz="2500" b="1" dirty="0" err="1" smtClean="0"/>
              <a:t>Lisätietoa</a:t>
            </a:r>
            <a:r>
              <a:rPr lang="de-DE" sz="2500" b="1" dirty="0" smtClean="0"/>
              <a:t>:</a:t>
            </a:r>
          </a:p>
          <a:p>
            <a:pPr marL="342900" indent="-342900">
              <a:spcBef>
                <a:spcPct val="20000"/>
              </a:spcBef>
            </a:pPr>
            <a:r>
              <a:rPr lang="de-DE" sz="2500" b="1" dirty="0" smtClean="0">
                <a:hlinkClick r:id="rId3"/>
              </a:rPr>
              <a:t>Mikko.saastamoinen@ekpelastuslaitos.fi</a:t>
            </a:r>
            <a:endParaRPr lang="de-DE" sz="2500" b="1" dirty="0" smtClean="0"/>
          </a:p>
          <a:p>
            <a:pPr marL="342900" indent="-342900">
              <a:spcBef>
                <a:spcPct val="20000"/>
              </a:spcBef>
            </a:pPr>
            <a:r>
              <a:rPr lang="de-DE" sz="2500" b="1" dirty="0" smtClean="0"/>
              <a:t>0405814990</a:t>
            </a:r>
            <a:endParaRPr lang="de-DE" sz="25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347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270</Words>
  <Application>Microsoft Office PowerPoint</Application>
  <PresentationFormat>Näytössä katseltava diaesitys (4:3)</PresentationFormat>
  <Paragraphs>48</Paragraphs>
  <Slides>9</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9</vt:i4>
      </vt:variant>
    </vt:vector>
  </HeadingPairs>
  <TitlesOfParts>
    <vt:vector size="12" baseType="lpstr">
      <vt:lpstr>Arial</vt:lpstr>
      <vt:lpstr>Arial Black</vt:lpstr>
      <vt:lpstr>Standarddesign</vt:lpstr>
      <vt:lpstr>PowerPoint-esitys</vt:lpstr>
      <vt:lpstr>PowerPoint-esitys</vt:lpstr>
      <vt:lpstr>Automaailman kehityskaari</vt:lpstr>
      <vt:lpstr>Manuaalin luominen</vt:lpstr>
      <vt:lpstr>Koulutusmateriaalin luominen</vt:lpstr>
      <vt:lpstr>Kaasuautot ja niiden kanssa toimiminen</vt:lpstr>
      <vt:lpstr>Hybridijärjestelmät</vt:lpstr>
      <vt:lpstr>PowerPoint-esitys</vt:lpstr>
      <vt:lpstr>PowerPoint-esitys</vt:lpstr>
    </vt:vector>
  </TitlesOfParts>
  <Company>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Multimedia</dc:creator>
  <cp:lastModifiedBy>Saastamoinen Mikko</cp:lastModifiedBy>
  <cp:revision>92</cp:revision>
  <dcterms:created xsi:type="dcterms:W3CDTF">2009-06-26T09:10:59Z</dcterms:created>
  <dcterms:modified xsi:type="dcterms:W3CDTF">2016-02-25T12:31:05Z</dcterms:modified>
</cp:coreProperties>
</file>